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4"/>
    <p:restoredTop sz="94682"/>
  </p:normalViewPr>
  <p:slideViewPr>
    <p:cSldViewPr snapToGrid="0">
      <p:cViewPr varScale="1">
        <p:scale>
          <a:sx n="91" d="100"/>
          <a:sy n="91" d="100"/>
        </p:scale>
        <p:origin x="2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2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6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77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357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5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2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5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90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9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3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8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2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5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1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85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320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3F669-C65B-9894-532E-0895F23C4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614" y="1204856"/>
            <a:ext cx="10252038" cy="2528048"/>
          </a:xfrm>
        </p:spPr>
        <p:txBody>
          <a:bodyPr>
            <a:normAutofit/>
          </a:bodyPr>
          <a:lstStyle/>
          <a:p>
            <a:r>
              <a:rPr lang="en-NP" sz="2000" b="1" kern="100" dirty="0">
                <a:effectLst/>
                <a:latin typeface="Times New Roman" panose="02020603050405020304" pitchFamily="18" charset="0"/>
                <a:ea typeface="Trebuchet MS" panose="020B0703020202090204" pitchFamily="34" charset="0"/>
                <a:cs typeface="Times New Roman" panose="02020603050405020304" pitchFamily="18" charset="0"/>
              </a:rPr>
              <a:t>Breaking the Slience: AI and Computer Vision Driven Sign Language Translation System</a:t>
            </a:r>
            <a:br>
              <a:rPr lang="en-NP" sz="2000" b="1" kern="100" dirty="0">
                <a:effectLst/>
                <a:latin typeface="Times New Roman" panose="02020603050405020304" pitchFamily="18" charset="0"/>
                <a:ea typeface="Trebuchet MS" panose="020B0703020202090204" pitchFamily="34" charset="0"/>
                <a:cs typeface="Times New Roman" panose="02020603050405020304" pitchFamily="18" charset="0"/>
              </a:rPr>
            </a:br>
            <a:endParaRPr lang="en-N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A6990-304F-0C56-375D-844266C53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01143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Production Project Module, BSc Computing (Hons), Leeds Beckett University</a:t>
            </a:r>
          </a:p>
          <a:p>
            <a:r>
              <a:rPr lang="en-US" dirty="0">
                <a:latin typeface="-webkit-standard"/>
              </a:rPr>
              <a:t>Sameer Basnet | Student Id: 77356702 | Supervisor: </a:t>
            </a:r>
            <a:r>
              <a:rPr lang="en-US" dirty="0" err="1">
                <a:latin typeface="-webkit-standard"/>
              </a:rPr>
              <a:t>Surammya</a:t>
            </a:r>
            <a:r>
              <a:rPr lang="en-US" dirty="0">
                <a:latin typeface="-webkit-standard"/>
              </a:rPr>
              <a:t> Sharma | May 2025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790010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CAEF-3AA3-F979-172D-081AFB75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Limitations 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A277-E7FE-415F-B608-DAB95A24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Limited Vocabulary &amp; Grammar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Two-Handed &amp; Dynamic Gestures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Environmental Constraints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Latency &amp; Connectivity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Avatar &amp; Video Quality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Context &amp; Ambiguity</a:t>
            </a:r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73335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25EA-6484-CA4D-C143-4BEB1B3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Security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6B70-A46A-C608-6998-4ECA2D53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Role-Based Access Control (RBAC)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Secure API Layers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Input Validation &amp; Sanitization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Media Stream Protection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Secure Storage &amp; Audit Logging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Strong Authentication &amp; Session Management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Privacy &amp; Compliance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873281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E4204-0FC4-BA78-982C-F87A40CF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WHAT IS AMERICAN SIGN LANGUAGE(ASL)?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2643-00F5-E640-647E-00C2B5CEC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u="none" strike="noStrike" dirty="0">
                <a:effectLst/>
              </a:rPr>
              <a:t>American Sign Language (ASL)</a:t>
            </a:r>
            <a:r>
              <a:rPr lang="en-US" b="0" i="0" u="none" strike="noStrike" dirty="0">
                <a:effectLst/>
                <a:latin typeface="-webkit-standard"/>
              </a:rPr>
              <a:t> is a fully-fledged, natural language used primarily by Deaf and hard-of-hearing communities in the United States and parts of Canada. Key points: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Visual-Gestural Modality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Own Grammar &amp; Syntax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Rich Expressiveness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Regional Dialects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Cultural Identity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622322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07FC-9C35-2D81-D56F-53BF1E1F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Machine Learning Fundamentals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B768B-A09C-2C95-D933-75DC14E2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A subfield of AI where algorithms </a:t>
            </a:r>
            <a:r>
              <a:rPr lang="en-US" b="1" i="0" u="none" strike="noStrike" dirty="0">
                <a:effectLst/>
              </a:rPr>
              <a:t>learn patterns</a:t>
            </a:r>
            <a:r>
              <a:rPr lang="en-US" b="0" i="0" u="none" strike="noStrike" dirty="0">
                <a:effectLst/>
                <a:latin typeface="-webkit-standard"/>
              </a:rPr>
              <a:t> from data rather than relying on explicit rules.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1" i="0" u="none" strike="noStrike" dirty="0">
                <a:effectLst/>
              </a:rPr>
              <a:t>Training</a:t>
            </a:r>
            <a:r>
              <a:rPr lang="en-US" b="0" i="0" u="none" strike="noStrike" dirty="0">
                <a:effectLst/>
                <a:latin typeface="-webkit-standard"/>
              </a:rPr>
              <a:t> involves feeding labeled examples (e.g., ASL landmark sequences) into a model and </a:t>
            </a:r>
            <a:r>
              <a:rPr lang="en-US" b="1" i="0" u="none" strike="noStrike" dirty="0">
                <a:effectLst/>
              </a:rPr>
              <a:t>optimizing</a:t>
            </a:r>
            <a:r>
              <a:rPr lang="en-US" b="0" i="0" u="none" strike="noStrike" dirty="0">
                <a:effectLst/>
                <a:latin typeface="-webkit-standard"/>
              </a:rPr>
              <a:t> its parameters (e.g., via gradient descent)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1" i="0" u="none" strike="noStrike" dirty="0">
                <a:effectLst/>
              </a:rPr>
              <a:t>Generalization</a:t>
            </a:r>
            <a:r>
              <a:rPr lang="en-US" b="0" i="0" u="none" strike="noStrike" dirty="0">
                <a:effectLst/>
                <a:latin typeface="-webkit-standard"/>
              </a:rPr>
              <a:t> is key: a well-trained model correctly predicts </a:t>
            </a:r>
            <a:r>
              <a:rPr lang="en-US" b="1" i="0" u="none" strike="noStrike" dirty="0">
                <a:effectLst/>
              </a:rPr>
              <a:t>unseen</a:t>
            </a:r>
            <a:r>
              <a:rPr lang="en-US" b="0" i="0" u="none" strike="noStrike" dirty="0">
                <a:effectLst/>
                <a:latin typeface="-webkit-standard"/>
              </a:rPr>
              <a:t> gestures in real time.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Performance is evaluated using metrics like </a:t>
            </a:r>
            <a:r>
              <a:rPr lang="en-US" b="1" i="0" u="none" strike="noStrike" dirty="0">
                <a:effectLst/>
              </a:rPr>
              <a:t>accuracy</a:t>
            </a:r>
            <a:r>
              <a:rPr lang="en-US" b="0" i="0" u="none" strike="noStrike" dirty="0">
                <a:effectLst/>
                <a:latin typeface="-webkit-standard"/>
              </a:rPr>
              <a:t>, </a:t>
            </a:r>
            <a:r>
              <a:rPr lang="en-US" b="1" i="0" u="none" strike="noStrike" dirty="0">
                <a:effectLst/>
              </a:rPr>
              <a:t>precision/recall</a:t>
            </a:r>
            <a:r>
              <a:rPr lang="en-US" b="0" i="0" u="none" strike="noStrike" dirty="0">
                <a:effectLst/>
                <a:latin typeface="-webkit-standard"/>
              </a:rPr>
              <a:t>, and </a:t>
            </a:r>
            <a:r>
              <a:rPr lang="en-US" b="1" i="0" u="none" strike="noStrike" dirty="0">
                <a:effectLst/>
              </a:rPr>
              <a:t>latency</a:t>
            </a:r>
            <a:r>
              <a:rPr lang="en-US" b="0" i="0" u="none" strike="noStrike" dirty="0">
                <a:effectLst/>
                <a:latin typeface="-webkit-standard"/>
              </a:rPr>
              <a:t> on test data.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65313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879E-18BF-1A0C-1823-5F4BCF17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Computer Vision Fundamentals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1C82-E6EA-0E87-98F9-9C7BF0D2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A branch of AI focused on enabling machines to </a:t>
            </a:r>
            <a:r>
              <a:rPr lang="en-US" b="1" i="0" u="none" strike="noStrike" dirty="0">
                <a:effectLst/>
              </a:rPr>
              <a:t>interpret and understand</a:t>
            </a:r>
            <a:r>
              <a:rPr lang="en-US" b="0" i="0" u="none" strike="noStrike" dirty="0">
                <a:effectLst/>
                <a:latin typeface="-webkit-standard"/>
              </a:rPr>
              <a:t> visual data (images &amp; video).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Combines </a:t>
            </a:r>
            <a:r>
              <a:rPr lang="en-US" b="1" i="0" u="none" strike="noStrike" dirty="0">
                <a:effectLst/>
              </a:rPr>
              <a:t>image processing</a:t>
            </a:r>
            <a:r>
              <a:rPr lang="en-US" b="0" i="0" u="none" strike="noStrike" dirty="0">
                <a:effectLst/>
                <a:latin typeface="-webkit-standard"/>
              </a:rPr>
              <a:t> (filtering, edge detection) with </a:t>
            </a:r>
            <a:r>
              <a:rPr lang="en-US" b="1" i="0" u="none" strike="noStrike" dirty="0">
                <a:effectLst/>
              </a:rPr>
              <a:t>pattern recognition</a:t>
            </a:r>
            <a:r>
              <a:rPr lang="en-US" b="0" i="0" u="none" strike="noStrike" dirty="0">
                <a:effectLst/>
                <a:latin typeface="-webkit-standard"/>
              </a:rPr>
              <a:t> to extract meaningful features.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Modern CV relies on </a:t>
            </a:r>
            <a:r>
              <a:rPr lang="en-US" b="1" i="0" u="none" strike="noStrike" dirty="0">
                <a:effectLst/>
              </a:rPr>
              <a:t>Convolutional Neural Networks</a:t>
            </a:r>
            <a:r>
              <a:rPr lang="en-US" b="0" i="0" u="none" strike="noStrike" dirty="0">
                <a:effectLst/>
                <a:latin typeface="-webkit-standard"/>
              </a:rPr>
              <a:t> to learn hierarchical representations directly from raw pixels.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Powers tasks such as </a:t>
            </a:r>
            <a:r>
              <a:rPr lang="en-US" b="1" i="0" u="none" strike="noStrike" dirty="0">
                <a:effectLst/>
              </a:rPr>
              <a:t>object detection</a:t>
            </a:r>
            <a:r>
              <a:rPr lang="en-US" b="0" i="0" u="none" strike="noStrike" dirty="0">
                <a:effectLst/>
                <a:latin typeface="-webkit-standard"/>
              </a:rPr>
              <a:t>, </a:t>
            </a:r>
            <a:r>
              <a:rPr lang="en-US" b="1" i="0" u="none" strike="noStrike" dirty="0">
                <a:effectLst/>
              </a:rPr>
              <a:t>image segmentation</a:t>
            </a:r>
            <a:r>
              <a:rPr lang="en-US" b="0" i="0" u="none" strike="noStrike" dirty="0">
                <a:effectLst/>
                <a:latin typeface="-webkit-standard"/>
              </a:rPr>
              <a:t>, </a:t>
            </a:r>
            <a:r>
              <a:rPr lang="en-US" b="1" i="0" u="none" strike="noStrike" dirty="0">
                <a:effectLst/>
              </a:rPr>
              <a:t>pose estimation</a:t>
            </a:r>
            <a:r>
              <a:rPr lang="en-US" b="0" i="0" u="none" strike="noStrike" dirty="0">
                <a:effectLst/>
                <a:latin typeface="-webkit-standard"/>
              </a:rPr>
              <a:t>, and </a:t>
            </a:r>
            <a:r>
              <a:rPr lang="en-US" b="1" i="0" u="none" strike="noStrike" dirty="0">
                <a:effectLst/>
              </a:rPr>
              <a:t>landmark tracking</a:t>
            </a:r>
            <a:r>
              <a:rPr lang="en-US" b="0" i="0" u="none" strike="noStrike" dirty="0">
                <a:effectLst/>
                <a:latin typeface="-webkit-standard"/>
              </a:rPr>
              <a:t>.</a:t>
            </a:r>
          </a:p>
          <a:p>
            <a:r>
              <a:rPr lang="en-US" dirty="0">
                <a:latin typeface="-webkit-standard"/>
              </a:rPr>
              <a:t> 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075190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654C-48DE-42BF-A822-FA41F1D1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Hands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FA45-24DE-73EE-ABCC-CC088C344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An open-source, on-device </a:t>
            </a:r>
            <a:r>
              <a:rPr lang="en-US" b="1" i="0" u="none" strike="noStrike" dirty="0">
                <a:effectLst/>
              </a:rPr>
              <a:t>hand-tracking</a:t>
            </a:r>
            <a:r>
              <a:rPr lang="en-US" b="0" i="0" u="none" strike="noStrike" dirty="0">
                <a:effectLst/>
                <a:latin typeface="-webkit-standard"/>
              </a:rPr>
              <a:t> solution by Google that detects and tracks up to two hands in real time.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Extracts </a:t>
            </a:r>
            <a:r>
              <a:rPr lang="en-US" b="1" i="0" u="none" strike="noStrike" dirty="0">
                <a:effectLst/>
              </a:rPr>
              <a:t>21 key 3D landmarks</a:t>
            </a:r>
            <a:r>
              <a:rPr lang="en-US" b="0" i="0" u="none" strike="noStrike" dirty="0">
                <a:effectLst/>
                <a:latin typeface="-webkit-standard"/>
              </a:rPr>
              <a:t> per hand (joints and fingertips) for fine-grained gesture analysis.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Combines lightweight </a:t>
            </a:r>
            <a:r>
              <a:rPr lang="en-US" b="1" i="0" u="none" strike="noStrike" dirty="0">
                <a:effectLst/>
              </a:rPr>
              <a:t>CV pipelines</a:t>
            </a:r>
            <a:r>
              <a:rPr lang="en-US" b="0" i="0" u="none" strike="noStrike" dirty="0">
                <a:effectLst/>
                <a:latin typeface="-webkit-standard"/>
              </a:rPr>
              <a:t> with machine-learning models for </a:t>
            </a:r>
            <a:r>
              <a:rPr lang="en-US" b="1" i="0" u="none" strike="noStrike" dirty="0">
                <a:effectLst/>
              </a:rPr>
              <a:t>30+ FPS</a:t>
            </a:r>
            <a:r>
              <a:rPr lang="en-US" b="0" i="0" u="none" strike="noStrike" dirty="0">
                <a:effectLst/>
                <a:latin typeface="-webkit-standard"/>
              </a:rPr>
              <a:t> performance on mobile and desktop.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Offers </a:t>
            </a:r>
            <a:r>
              <a:rPr lang="en-US" b="1" i="0" u="none" strike="noStrike" dirty="0">
                <a:effectLst/>
              </a:rPr>
              <a:t>robustness</a:t>
            </a:r>
            <a:r>
              <a:rPr lang="en-US" b="0" i="0" u="none" strike="noStrike" dirty="0">
                <a:effectLst/>
                <a:latin typeface="-webkit-standard"/>
              </a:rPr>
              <a:t> to partial occlusions, varying lighting conditions, and complex backgrounds.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Provides cross-platform support (Web, Android, iOS, Python) with simple API integration.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185625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373E-AFC8-4CF6-035C-A8DC2652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Long Short-Term Memory (LSTM)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299C7-B705-B3FF-2FE7-77258FEEF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A specialized Recurrent Neural Network (RNN) architecture designed to </a:t>
            </a:r>
            <a:r>
              <a:rPr lang="en-US" b="1" i="0" u="none" strike="noStrike" dirty="0">
                <a:effectLst/>
              </a:rPr>
              <a:t>capture long-range dependencies</a:t>
            </a:r>
            <a:r>
              <a:rPr lang="en-US" b="0" i="0" u="none" strike="noStrike" dirty="0">
                <a:effectLst/>
                <a:latin typeface="-webkit-standard"/>
              </a:rPr>
              <a:t> in sequential data.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Utilizes </a:t>
            </a:r>
            <a:r>
              <a:rPr lang="en-US" b="1" i="0" u="none" strike="noStrike" dirty="0">
                <a:effectLst/>
              </a:rPr>
              <a:t>memory cells</a:t>
            </a:r>
            <a:r>
              <a:rPr lang="en-US" b="0" i="0" u="none" strike="noStrike" dirty="0">
                <a:effectLst/>
                <a:latin typeface="-webkit-standard"/>
              </a:rPr>
              <a:t> and three gating mechanisms—</a:t>
            </a:r>
            <a:r>
              <a:rPr lang="en-US" b="1" i="0" u="none" strike="noStrike" dirty="0">
                <a:effectLst/>
              </a:rPr>
              <a:t>input</a:t>
            </a:r>
            <a:r>
              <a:rPr lang="en-US" b="0" i="0" u="none" strike="noStrike" dirty="0">
                <a:effectLst/>
                <a:latin typeface="-webkit-standard"/>
              </a:rPr>
              <a:t>, </a:t>
            </a:r>
            <a:r>
              <a:rPr lang="en-US" b="1" i="0" u="none" strike="noStrike" dirty="0">
                <a:effectLst/>
              </a:rPr>
              <a:t>forget</a:t>
            </a:r>
            <a:r>
              <a:rPr lang="en-US" b="0" i="0" u="none" strike="noStrike" dirty="0">
                <a:effectLst/>
                <a:latin typeface="-webkit-standard"/>
              </a:rPr>
              <a:t>, and </a:t>
            </a:r>
            <a:r>
              <a:rPr lang="en-US" b="1" i="0" u="none" strike="noStrike" dirty="0">
                <a:effectLst/>
              </a:rPr>
              <a:t>output</a:t>
            </a:r>
            <a:r>
              <a:rPr lang="en-US" b="0" i="0" u="none" strike="noStrike" dirty="0">
                <a:effectLst/>
                <a:latin typeface="-webkit-standard"/>
              </a:rPr>
              <a:t> gates—to control information flow and mitigate the vanishing-gradient problem.</a:t>
            </a:r>
          </a:p>
          <a:p>
            <a:r>
              <a:rPr lang="en-US" b="1" i="0" u="none" strike="noStrike" dirty="0">
                <a:effectLst/>
              </a:rPr>
              <a:t>Cell state</a:t>
            </a:r>
            <a:r>
              <a:rPr lang="en-US" b="0" i="0" u="none" strike="noStrike" dirty="0">
                <a:effectLst/>
                <a:latin typeface="-webkit-standard"/>
              </a:rPr>
              <a:t> acts as a conveyor belt, allowing relevant features to persist across many time steps while irrelevant ones are discarded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Ideal for tasks involving time-series or ordered data, such as speech recognition, language modeling, and dynamic gesture sequences in ASL.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Proven ability to </a:t>
            </a:r>
            <a:r>
              <a:rPr lang="en-US" b="1" i="0" u="none" strike="noStrike" dirty="0">
                <a:effectLst/>
              </a:rPr>
              <a:t>generalize</a:t>
            </a:r>
            <a:r>
              <a:rPr lang="en-US" b="0" i="0" u="none" strike="noStrike" dirty="0">
                <a:effectLst/>
                <a:latin typeface="-webkit-standard"/>
              </a:rPr>
              <a:t> on unseen sequences, maintaining context over tens or hundreds of frames with stable training.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794615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F6B6-AE37-2C57-B352-DA4DF567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Why Use LSTM in This Project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40544-9089-693E-6C3B-A68571A2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effectLst/>
              </a:rPr>
              <a:t>Temporal Dependency Modeling:</a:t>
            </a:r>
            <a:r>
              <a:rPr lang="en-US" b="0" i="0" u="none" strike="noStrike" dirty="0">
                <a:effectLst/>
                <a:latin typeface="-webkit-standard"/>
              </a:rPr>
              <a:t> LSTM’s memory cells capture the progression of hand movements across frames, essential for distinguishing dynamic ASL gestures.</a:t>
            </a:r>
          </a:p>
          <a:p>
            <a:r>
              <a:rPr lang="en-US" b="1" i="0" u="none" strike="noStrike" dirty="0">
                <a:effectLst/>
              </a:rPr>
              <a:t>Long-Range Context Retention:</a:t>
            </a:r>
            <a:r>
              <a:rPr lang="en-US" b="0" i="0" u="none" strike="noStrike" dirty="0">
                <a:effectLst/>
                <a:latin typeface="-webkit-standard"/>
              </a:rPr>
              <a:t> Gates within LSTM preserve relevant features over extended sequences, handling gestures that span many frames.</a:t>
            </a:r>
          </a:p>
          <a:p>
            <a:r>
              <a:rPr lang="en-US" b="1" i="0" u="none" strike="noStrike" dirty="0">
                <a:effectLst/>
              </a:rPr>
              <a:t>Vanishing-Gradient Mitigation:</a:t>
            </a:r>
            <a:r>
              <a:rPr lang="en-US" b="0" i="0" u="none" strike="noStrike" dirty="0">
                <a:effectLst/>
                <a:latin typeface="-webkit-standard"/>
              </a:rPr>
              <a:t> Specialized gating avoids loss of important gradient information during training, ensuring stable learning on longer gesture windows.</a:t>
            </a:r>
          </a:p>
          <a:p>
            <a:r>
              <a:rPr lang="en-US" b="1" i="0" u="none" strike="noStrike" dirty="0">
                <a:effectLst/>
              </a:rPr>
              <a:t>Variable-Length Sequence Handling:</a:t>
            </a:r>
            <a:r>
              <a:rPr lang="en-US" b="0" i="0" u="none" strike="noStrike" dirty="0">
                <a:effectLst/>
                <a:latin typeface="-webkit-standard"/>
              </a:rPr>
              <a:t> Easily processes sliding windows of different lengths without requiring fixed-size inputs.</a:t>
            </a:r>
          </a:p>
          <a:p>
            <a:r>
              <a:rPr lang="en-US" b="1" i="0" u="none" strike="noStrike" dirty="0">
                <a:effectLst/>
              </a:rPr>
              <a:t>Real-Time Suitability:</a:t>
            </a:r>
            <a:r>
              <a:rPr lang="en-US" b="0" i="0" u="none" strike="noStrike" dirty="0">
                <a:effectLst/>
                <a:latin typeface="-webkit-standard"/>
              </a:rPr>
              <a:t> Efficient inference on sequence data enables sub-200 </a:t>
            </a:r>
            <a:r>
              <a:rPr lang="en-US" b="0" i="0" u="none" strike="noStrike" dirty="0" err="1">
                <a:effectLst/>
                <a:latin typeface="-webkit-standard"/>
              </a:rPr>
              <a:t>ms</a:t>
            </a:r>
            <a:r>
              <a:rPr lang="en-US" b="0" i="0" u="none" strike="noStrike" dirty="0">
                <a:effectLst/>
                <a:latin typeface="-webkit-standard"/>
              </a:rPr>
              <a:t> latency, meeting the project’s real-time translation requirements.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263019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DC72-DC37-5DA0-C4C8-0F42CEE5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Why Use </a:t>
            </a:r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Hands in This Project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3C32A-2D63-BE2D-E57B-373C8968C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0" u="none" strike="noStrike" dirty="0">
                <a:effectLst/>
              </a:rPr>
              <a:t>High-Fidelity Landmark Detection:</a:t>
            </a:r>
            <a:r>
              <a:rPr lang="en-US" b="0" i="0" u="none" strike="noStrike" dirty="0">
                <a:effectLst/>
                <a:latin typeface="-webkit-standard"/>
              </a:rPr>
              <a:t> Provides 21 precise 3D hand‐joint coordinates per frame, enabling fine-grained gesture analysis.</a:t>
            </a:r>
          </a:p>
          <a:p>
            <a:r>
              <a:rPr lang="en-US" b="1" dirty="0"/>
              <a:t>Real-Time Performance:</a:t>
            </a:r>
            <a:r>
              <a:rPr lang="en-US" dirty="0"/>
              <a:t> Runs at 30+ FPS on standard webcams and mobile devices, meeting our sub-200 </a:t>
            </a:r>
            <a:r>
              <a:rPr lang="en-US" dirty="0" err="1"/>
              <a:t>ms</a:t>
            </a:r>
            <a:r>
              <a:rPr lang="en-US" dirty="0"/>
              <a:t> end-to-end latency goal.</a:t>
            </a:r>
          </a:p>
          <a:p>
            <a:r>
              <a:rPr lang="en-US" b="1" i="0" u="none" strike="noStrike" dirty="0">
                <a:effectLst/>
              </a:rPr>
              <a:t>Robustness:</a:t>
            </a:r>
            <a:r>
              <a:rPr lang="en-US" b="0" i="0" u="none" strike="noStrike" dirty="0">
                <a:effectLst/>
                <a:latin typeface="-webkit-standard"/>
              </a:rPr>
              <a:t> Handles partial occlusions, varied lighting, and complex backgrounds without extensive preprocessing.</a:t>
            </a:r>
          </a:p>
          <a:p>
            <a:r>
              <a:rPr lang="en-US" b="1" i="0" u="none" strike="noStrike" dirty="0">
                <a:effectLst/>
              </a:rPr>
              <a:t>Cross-Platform Support:</a:t>
            </a:r>
            <a:r>
              <a:rPr lang="en-US" b="0" i="0" u="none" strike="noStrike" dirty="0">
                <a:effectLst/>
                <a:latin typeface="-webkit-standard"/>
              </a:rPr>
              <a:t> Easy integration across Web (JavaScript), Android, iOS, and Python environments with a unified API.</a:t>
            </a:r>
          </a:p>
          <a:p>
            <a:r>
              <a:rPr lang="en-US" b="1" i="0" u="none" strike="noStrike" dirty="0">
                <a:effectLst/>
              </a:rPr>
              <a:t>Lightweight &amp; On-Device:</a:t>
            </a:r>
            <a:r>
              <a:rPr lang="en-US" b="0" i="0" u="none" strike="noStrike" dirty="0">
                <a:effectLst/>
                <a:latin typeface="-webkit-standard"/>
              </a:rPr>
              <a:t> Minimal compute overhead allows on-device inference, reducing dependence on cloud services and preserving user privacy.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245613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AF28-8F78-F86A-8D1E-07EF3B8B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What Is Agile Methodology?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439C-CBF8-7977-556A-755E3419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An iterative, flexible approach to software and AI-driven system development.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Work is organized into short sprints, enabling continuous stakeholder feedback and rapid course corrections.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Encourages adaptability to evolving requirements—new ASL signs, UI refinements, and performance optimizations can be incorporated on the fly.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565182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D996-C0EE-EF8C-7272-73932332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D19F9-BEB8-1CB4-EF86-C6D1A0716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 &amp; Goals</a:t>
            </a:r>
          </a:p>
          <a:p>
            <a:r>
              <a:rPr lang="en-US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develop a product that accurately detects and recognizes hand gestures in real-time.</a:t>
            </a:r>
          </a:p>
          <a:p>
            <a:r>
              <a:rPr lang="en-US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Translate recognizes hand gestures into English language for satisfactory communication.</a:t>
            </a:r>
          </a:p>
          <a:p>
            <a:r>
              <a:rPr lang="en-US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Simple User Interface (UI) that allows users to easily interact with the system and view output.</a:t>
            </a:r>
          </a:p>
          <a:p>
            <a:r>
              <a:rPr lang="en-US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Integrate Text-to-Speech (TTS) module into the product to convert output text to speech for enhance accessibility of the product for users.</a:t>
            </a:r>
          </a:p>
          <a:p>
            <a:r>
              <a:rPr lang="en-US" sz="1800" b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improve the product robustness, a real-time error handling mechanism will be integrated that provides real time feedback when a gesture is not recognized or detected, ensuring a smooth and user-friendly experience.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 high recognition accuracy (&gt;99%) with end-to-end latency under 200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natural conversation.</a:t>
            </a:r>
          </a:p>
          <a:p>
            <a:r>
              <a:rPr lang="en-US" sz="1800" b="0" i="0" u="none" strike="noStrike" dirty="0">
                <a:effectLst/>
                <a:latin typeface="-webkit-standard"/>
              </a:rPr>
              <a:t>Generate an ASL video from user-entered English text using a simple approach without advanced grammar processing.</a:t>
            </a:r>
            <a:endParaRPr lang="en-NP" sz="1800" u="none" strike="noStrike" kern="10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NP" sz="1800" u="none" strike="noStrike" kern="10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NP" sz="1800" u="none" strike="noStrike" kern="100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N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077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1DE3-FAFA-616E-0A1D-46D3BA4F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</a:t>
            </a:r>
            <a:r>
              <a:rPr lang="en-US" b="0" i="0" u="none" strike="noStrike" dirty="0">
                <a:effectLst/>
                <a:latin typeface="-webkit-standard"/>
              </a:rPr>
              <a:t>This Project, Agile Enabled Us To: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39BC2-36C2-C27C-C1FC-67D40A57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effectLst/>
              </a:rPr>
              <a:t>Sprint 1:</a:t>
            </a:r>
            <a:r>
              <a:rPr lang="en-US" b="0" i="0" u="none" strike="noStrike" dirty="0">
                <a:effectLst/>
                <a:latin typeface="-webkit-standard"/>
              </a:rPr>
              <a:t> Prototype </a:t>
            </a:r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integration and basic ASL landmark capture pipeline.</a:t>
            </a:r>
          </a:p>
          <a:p>
            <a:r>
              <a:rPr lang="en-US" b="1" i="0" u="none" strike="noStrike" dirty="0">
                <a:effectLst/>
              </a:rPr>
              <a:t>Sprint 2:</a:t>
            </a:r>
            <a:r>
              <a:rPr lang="en-US" b="0" i="0" u="none" strike="noStrike" dirty="0">
                <a:effectLst/>
                <a:latin typeface="-webkit-standard"/>
              </a:rPr>
              <a:t> Develop and train the initial attention-LSTM model; validate recognition accuracy.</a:t>
            </a:r>
          </a:p>
          <a:p>
            <a:r>
              <a:rPr lang="en-US" b="1" i="0" u="none" strike="noStrike" dirty="0">
                <a:effectLst/>
              </a:rPr>
              <a:t>Sprint 3:</a:t>
            </a:r>
            <a:r>
              <a:rPr lang="en-US" b="0" i="0" u="none" strike="noStrike" dirty="0">
                <a:effectLst/>
                <a:latin typeface="-webkit-standard"/>
              </a:rPr>
              <a:t> Build the real-time </a:t>
            </a:r>
            <a:r>
              <a:rPr lang="en-US" b="0" i="0" u="none" strike="noStrike" dirty="0" err="1">
                <a:effectLst/>
                <a:latin typeface="-webkit-standard"/>
              </a:rPr>
              <a:t>ASL→English</a:t>
            </a:r>
            <a:r>
              <a:rPr lang="en-US" b="0" i="0" u="none" strike="noStrike" dirty="0">
                <a:effectLst/>
                <a:latin typeface="-webkit-standard"/>
              </a:rPr>
              <a:t> UI, gather user feedback on latency and transcript clarity.</a:t>
            </a:r>
          </a:p>
          <a:p>
            <a:r>
              <a:rPr lang="en-US" b="1" i="0" u="none" strike="noStrike" dirty="0">
                <a:effectLst/>
              </a:rPr>
              <a:t>Sprint 4:</a:t>
            </a:r>
            <a:r>
              <a:rPr lang="en-US" b="0" i="0" u="none" strike="noStrike" dirty="0">
                <a:effectLst/>
                <a:latin typeface="-webkit-standard"/>
              </a:rPr>
              <a:t> Implement </a:t>
            </a:r>
            <a:r>
              <a:rPr lang="en-US" b="0" i="0" u="none" strike="noStrike" dirty="0" err="1">
                <a:effectLst/>
                <a:latin typeface="-webkit-standard"/>
              </a:rPr>
              <a:t>English→ASL</a:t>
            </a:r>
            <a:r>
              <a:rPr lang="en-US" b="0" i="0" u="none" strike="noStrike" dirty="0">
                <a:effectLst/>
                <a:latin typeface="-webkit-standard"/>
              </a:rPr>
              <a:t> video synthesis, refine avatar animations based on usability tests.</a:t>
            </a:r>
          </a:p>
          <a:p>
            <a:r>
              <a:rPr lang="en-US" b="1" i="0" u="none" strike="noStrike" dirty="0">
                <a:effectLst/>
              </a:rPr>
              <a:t>Sprint 5+:</a:t>
            </a:r>
            <a:r>
              <a:rPr lang="en-US" b="0" i="0" u="none" strike="noStrike" dirty="0">
                <a:effectLst/>
                <a:latin typeface="-webkit-standard"/>
              </a:rPr>
              <a:t> Harden security (RBAC, encryption), optimize inference latency, and iterate on edge-device deployment—all guided by continuous testing and community input.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486040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624F-EBBB-BC13-11C7-7846E6E8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Tools Used During Project Development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784AD-51DE-3EEE-2520-FFB81F68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Hands: For real-time detection and 3D tracking of 21 hand landmarks in the video stream.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Python 3.10 &amp; OpenCV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Core language and library for video capture, frame preprocessing, and landmark buffering.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TensorFlow &amp; </a:t>
            </a:r>
            <a:r>
              <a:rPr lang="en-US" b="0" i="0" u="none" strike="noStrike" dirty="0" err="1">
                <a:effectLst/>
                <a:latin typeface="-webkit-standard"/>
              </a:rPr>
              <a:t>Keras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Building, training, and exporting the attention-augmented LSTM sequence model for ASL gesture recognition.</a:t>
            </a:r>
          </a:p>
          <a:p>
            <a:r>
              <a:rPr lang="en-US" dirty="0">
                <a:latin typeface="-webkit-standard"/>
              </a:rPr>
              <a:t>PYCHARM: </a:t>
            </a:r>
            <a:r>
              <a:rPr lang="en-US" b="0" i="0" u="none" strike="noStrike" dirty="0">
                <a:effectLst/>
                <a:latin typeface="-webkit-standard"/>
              </a:rPr>
              <a:t>Primary IDE for full-stack development—Python, JavaScript/HTML/CSS, and configuration files.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Django &amp; Django REST Framework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Backend framework exposing RESTful endpoints for </a:t>
            </a:r>
            <a:r>
              <a:rPr lang="en-US" b="0" i="0" u="none" strike="noStrike" dirty="0" err="1">
                <a:effectLst/>
                <a:latin typeface="-webkit-standard"/>
              </a:rPr>
              <a:t>ASL→English</a:t>
            </a:r>
            <a:r>
              <a:rPr lang="en-US" b="0" i="0" u="none" strike="noStrike" dirty="0">
                <a:effectLst/>
                <a:latin typeface="-webkit-standard"/>
              </a:rPr>
              <a:t> inference and </a:t>
            </a:r>
            <a:r>
              <a:rPr lang="en-US" b="0" i="0" u="none" strike="noStrike" dirty="0" err="1">
                <a:effectLst/>
                <a:latin typeface="-webkit-standard"/>
              </a:rPr>
              <a:t>English→ASL</a:t>
            </a:r>
            <a:r>
              <a:rPr lang="en-US" b="0" i="0" u="none" strike="noStrike" dirty="0">
                <a:effectLst/>
                <a:latin typeface="-webkit-standard"/>
              </a:rPr>
              <a:t> synthesis.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050028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BD9A-10BA-C20C-442E-25754A9D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Tools Used During Project Development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4FDDA-A8D2-DF26-9F82-26C8093FD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Git &amp; GitHub: Version control, branching workflow, code reviews, and CI/CD integration.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Web Speech API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Browser-native text-to-speech (TTS) and speech-to-text (STT) features for English output and voice input.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Figma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UI/UX design tool for wireframing and prototyping the web and mobile interfaces.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MySQL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Relational database for storing user profiles, translation transcripts, audit logs, and system settings.</a:t>
            </a:r>
          </a:p>
          <a:p>
            <a:r>
              <a:rPr lang="en-US" b="0" i="0" u="none" strike="noStrike" dirty="0" err="1">
                <a:effectLst/>
                <a:latin typeface="-webkit-standard"/>
              </a:rPr>
              <a:t>draw.io</a:t>
            </a:r>
            <a:r>
              <a:rPr lang="en-US" dirty="0">
                <a:latin typeface="-webkit-standard"/>
              </a:rPr>
              <a:t>: </a:t>
            </a:r>
            <a:r>
              <a:rPr lang="en-US" dirty="0"/>
              <a:t>Diagramming tool used to create architecture diagrams, workflow charts, and sequence models.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Gemini API: Natural language API for cleaning, structuring, and grammatical correction of English input before ASL synthesis.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553451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4EA8-0F8D-3D42-7393-F537E2FD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Research Methodology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C9D9C-0250-5FAA-BE9A-51234FB5C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Literature Review:</a:t>
            </a:r>
            <a:r>
              <a:rPr lang="en-US" dirty="0"/>
              <a:t> We surveyed state-of-the-art ASL recognition systems, attention-based sequence models, and real-time hand-tracking frameworks to guide our platform design.</a:t>
            </a:r>
          </a:p>
          <a:p>
            <a:r>
              <a:rPr lang="en-US" b="1" i="0" u="none" strike="noStrike" dirty="0">
                <a:effectLst/>
              </a:rPr>
              <a:t>Technology Selection:</a:t>
            </a:r>
            <a:r>
              <a:rPr lang="en-US" b="0" i="0" u="none" strike="noStrike" dirty="0">
                <a:effectLst/>
                <a:latin typeface="-webkit-standard"/>
              </a:rPr>
              <a:t> We selected </a:t>
            </a:r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Hands for landmark extraction, TensorFlow/</a:t>
            </a:r>
            <a:r>
              <a:rPr lang="en-US" b="0" i="0" u="none" strike="noStrike" dirty="0" err="1">
                <a:effectLst/>
                <a:latin typeface="-webkit-standard"/>
              </a:rPr>
              <a:t>Keras</a:t>
            </a:r>
            <a:r>
              <a:rPr lang="en-US" b="0" i="0" u="none" strike="noStrike" dirty="0">
                <a:effectLst/>
                <a:latin typeface="-webkit-standard"/>
              </a:rPr>
              <a:t> with an attention-augmented LSTM for gesture classification, Django REST + BOOTSTARP for the full-stack, Web Speech API &amp; Gemini API for NLP, and MySQL for data persistence based on performance and integration needs.</a:t>
            </a:r>
          </a:p>
          <a:p>
            <a:r>
              <a:rPr lang="en-US" b="1" i="0" u="none" strike="noStrike" dirty="0">
                <a:effectLst/>
              </a:rPr>
              <a:t>Agile Development:</a:t>
            </a:r>
            <a:r>
              <a:rPr lang="en-US" b="0" i="0" u="none" strike="noStrike" dirty="0">
                <a:effectLst/>
                <a:latin typeface="-webkit-standard"/>
              </a:rPr>
              <a:t> We organized work into two-week sprints with regular stakeholder demos and user feedback loops to iteratively refine accuracy, latency, and UI/UX.</a:t>
            </a:r>
          </a:p>
          <a:p>
            <a:r>
              <a:rPr lang="en-US" b="1" dirty="0"/>
              <a:t>Testing &amp; Validation:</a:t>
            </a:r>
            <a:r>
              <a:rPr lang="en-US" dirty="0"/>
              <a:t> We conducted unit tests on model inference and API endpoints, integration tests on end-to-end </a:t>
            </a:r>
            <a:r>
              <a:rPr lang="en-US" dirty="0" err="1"/>
              <a:t>ASL↔English</a:t>
            </a:r>
            <a:r>
              <a:rPr lang="en-US" dirty="0"/>
              <a:t> flows, performance benchmarks to ensure sub-200 </a:t>
            </a:r>
            <a:r>
              <a:rPr lang="en-US" dirty="0" err="1"/>
              <a:t>ms</a:t>
            </a:r>
            <a:r>
              <a:rPr lang="en-US" dirty="0"/>
              <a:t> latency, and user acceptance sessions with Deaf/hearing pairs for real-world usability.</a:t>
            </a:r>
          </a:p>
          <a:p>
            <a:r>
              <a:rPr lang="en-US" b="1" i="0" u="none" strike="noStrike" dirty="0">
                <a:effectLst/>
              </a:rPr>
              <a:t>Analysis &amp; Documentation Tools:</a:t>
            </a:r>
            <a:r>
              <a:rPr lang="en-US" b="0" i="0" u="none" strike="noStrike" dirty="0">
                <a:effectLst/>
                <a:latin typeface="-webkit-standard"/>
              </a:rPr>
              <a:t> We used </a:t>
            </a:r>
            <a:r>
              <a:rPr lang="en-US" b="0" i="0" u="none" strike="noStrike" dirty="0" err="1">
                <a:effectLst/>
                <a:latin typeface="-webkit-standard"/>
              </a:rPr>
              <a:t>Jupyter</a:t>
            </a:r>
            <a:r>
              <a:rPr lang="en-US" b="0" i="0" u="none" strike="noStrike" dirty="0">
                <a:effectLst/>
                <a:latin typeface="-webkit-standard"/>
              </a:rPr>
              <a:t> Notebooks for data exploration and metric visualization, Postman for API debugging, Git/GitHub for version control, </a:t>
            </a:r>
            <a:r>
              <a:rPr lang="en-US" b="0" i="0" u="none" strike="noStrike" dirty="0" err="1">
                <a:effectLst/>
                <a:latin typeface="-webkit-standard"/>
              </a:rPr>
              <a:t>draw.io</a:t>
            </a:r>
            <a:r>
              <a:rPr lang="en-US" b="0" i="0" u="none" strike="noStrike" dirty="0">
                <a:effectLst/>
                <a:latin typeface="-webkit-standard"/>
              </a:rPr>
              <a:t> for architecture/workflow diagrams.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03487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1EFE-C03C-80A9-D8F5-84F4C07C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Challenges Faced During Research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5EC2-B3CA-F029-7EBD-13C1F1D0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0" u="none" strike="noStrike" dirty="0">
                <a:effectLst/>
              </a:rPr>
              <a:t>Limited ASL Dataset Availability:</a:t>
            </a:r>
            <a:r>
              <a:rPr lang="en-US" b="0" i="0" u="none" strike="noStrike" dirty="0">
                <a:effectLst/>
                <a:latin typeface="-webkit-standard"/>
              </a:rPr>
              <a:t> Procuring a sufficiently large, annotated corpus of dynamic ASL gestures—especially for two-handed signs—was difficult, requiring custom data collection and labeling.</a:t>
            </a:r>
          </a:p>
          <a:p>
            <a:r>
              <a:rPr lang="en-US" b="1" i="0" u="none" strike="noStrike" dirty="0">
                <a:effectLst/>
              </a:rPr>
              <a:t>Landmark Detection Robustness:</a:t>
            </a:r>
            <a:r>
              <a:rPr lang="en-US" b="0" i="0" u="none" strike="noStrike" dirty="0">
                <a:effectLst/>
                <a:latin typeface="-webkit-standard"/>
              </a:rPr>
              <a:t> Ensuring </a:t>
            </a:r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reliably tracked 21 hand landmarks under varying lighting, skin tones, and partial occlusions proved challenging and necessitated extensive preprocessing and fine-tuning.</a:t>
            </a:r>
          </a:p>
          <a:p>
            <a:r>
              <a:rPr lang="en-US" b="1" i="0" u="none" strike="noStrike" dirty="0">
                <a:effectLst/>
              </a:rPr>
              <a:t>Latency vs. Accuracy Trade-off:</a:t>
            </a:r>
            <a:r>
              <a:rPr lang="en-US" b="0" i="0" u="none" strike="noStrike" dirty="0">
                <a:effectLst/>
                <a:latin typeface="-webkit-standard"/>
              </a:rPr>
              <a:t> Balancing model complexity (attention-augmented LSTM) with the sub-200 </a:t>
            </a:r>
            <a:r>
              <a:rPr lang="en-US" b="0" i="0" u="none" strike="noStrike" dirty="0" err="1">
                <a:effectLst/>
                <a:latin typeface="-webkit-standard"/>
              </a:rPr>
              <a:t>ms</a:t>
            </a:r>
            <a:r>
              <a:rPr lang="en-US" b="0" i="0" u="none" strike="noStrike" dirty="0">
                <a:effectLst/>
                <a:latin typeface="-webkit-standard"/>
              </a:rPr>
              <a:t> end-to-end inference requirement on consumer-grade hardware required iterative model and pipeline optimizations.</a:t>
            </a:r>
          </a:p>
          <a:p>
            <a:r>
              <a:rPr lang="en-US" b="1" i="0" u="none" strike="noStrike" dirty="0" err="1">
                <a:effectLst/>
              </a:rPr>
              <a:t>English→ASL</a:t>
            </a:r>
            <a:r>
              <a:rPr lang="en-US" b="1" i="0" u="none" strike="noStrike" dirty="0">
                <a:effectLst/>
              </a:rPr>
              <a:t> Grammar Mapping:</a:t>
            </a:r>
            <a:r>
              <a:rPr lang="en-US" b="0" i="0" u="none" strike="noStrike" dirty="0">
                <a:effectLst/>
                <a:latin typeface="-webkit-standard"/>
              </a:rPr>
              <a:t> Converting free-form English input into ASL’s topic–comment structure without an advanced NLP engine required simple heuristics and introduced occasional syntactic mismatches.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86167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5317-6948-8AC1-222D-3D6BD376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Challenges Faced During Research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7DF0-0F1A-6D7B-FBDF-24673AB3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ASL Video Synthesis Quality:</a:t>
            </a:r>
            <a:r>
              <a:rPr lang="en-US" dirty="0"/>
              <a:t> Producing smooth, natural-looking sign sequences—whether via avatar animation or clip concatenation—demanded careful timing alignment and transition smoothing.</a:t>
            </a:r>
          </a:p>
          <a:p>
            <a:r>
              <a:rPr lang="en-US" b="1" i="0" u="none" strike="noStrike" dirty="0">
                <a:effectLst/>
              </a:rPr>
              <a:t>Signer Variability:</a:t>
            </a:r>
            <a:r>
              <a:rPr lang="en-US" b="0" i="0" u="none" strike="noStrike" dirty="0">
                <a:effectLst/>
                <a:latin typeface="-webkit-standard"/>
              </a:rPr>
              <a:t> Accounting for regional dialects, signing speeds, and individual style differences led to overfitting risks, which we mitigated through data augmentation and regularization techniques.</a:t>
            </a:r>
            <a:endParaRPr lang="en-US" dirty="0"/>
          </a:p>
          <a:p>
            <a:pPr>
              <a:buNone/>
            </a:pPr>
            <a:br>
              <a:rPr lang="en-US" dirty="0"/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908904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4AB8C2-E0A6-E019-45DB-5ACB1962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>
                <a:solidFill>
                  <a:schemeClr val="bg1"/>
                </a:solidFill>
              </a:rPr>
              <a:t>MODEL TRAINING WORKFLOW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7B7E54-FA0E-399B-8BE6-12B3E5F4E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workflow&#10;&#10;AI-generated content may be incorrect.">
            <a:extLst>
              <a:ext uri="{FF2B5EF4-FFF2-40B4-BE49-F238E27FC236}">
                <a16:creationId xmlns:a16="http://schemas.microsoft.com/office/drawing/2014/main" id="{939EAF75-4124-C508-3FF5-94D4D8AE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963608"/>
            <a:ext cx="6269058" cy="29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21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5D4BE-A62B-2474-F4D0-3BD6620F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E</a:t>
            </a:r>
            <a:r>
              <a:rPr lang="en-NP" sz="3200"/>
              <a:t>nglish to asl workflow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A0B00F-6917-08AD-FC9C-DEEB30FF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Content Placeholder 4" descr="A diagram of a video creation process&#10;&#10;AI-generated content may be incorrect.">
            <a:extLst>
              <a:ext uri="{FF2B5EF4-FFF2-40B4-BE49-F238E27FC236}">
                <a16:creationId xmlns:a16="http://schemas.microsoft.com/office/drawing/2014/main" id="{8DBF059D-574F-E67E-8F7C-D10DF2A8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1073177"/>
            <a:ext cx="6533501" cy="481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12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84F21-FF11-755B-316C-4B29C16B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ASL TO ENGLISH WORKFLOW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95043B-E32D-ED3E-563B-637434BA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workflow&#10;&#10;AI-generated content may be incorrect.">
            <a:extLst>
              <a:ext uri="{FF2B5EF4-FFF2-40B4-BE49-F238E27FC236}">
                <a16:creationId xmlns:a16="http://schemas.microsoft.com/office/drawing/2014/main" id="{CD3DED11-2E71-34A6-89D8-5BB90DC4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932263"/>
            <a:ext cx="6269058" cy="29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7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370D-91F2-317F-82FF-502546E0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NP" sz="3200" dirty="0"/>
              <a:t>ADMIN USE CASE DIAGRAM</a:t>
            </a:r>
            <a:br>
              <a:rPr lang="en-NP" sz="3200" dirty="0"/>
            </a:br>
            <a:endParaRPr lang="en-NP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F52063-4ADB-82F0-10B7-5C89F3E6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ystem&#10;&#10;AI-generated content may be incorrect.">
            <a:extLst>
              <a:ext uri="{FF2B5EF4-FFF2-40B4-BE49-F238E27FC236}">
                <a16:creationId xmlns:a16="http://schemas.microsoft.com/office/drawing/2014/main" id="{46684B0D-0862-FE0D-DE33-3A3B52D24D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9" r="5364" b="-2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07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FE02-DDCC-94F7-4882-84B39D13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29" y="2901042"/>
            <a:ext cx="10464800" cy="10559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b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605309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97E7-2D8C-4CCC-4A1A-10C2AF5D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NP" sz="3200" dirty="0"/>
              <a:t>USER USE CASE DIAGRAM</a:t>
            </a:r>
            <a:br>
              <a:rPr lang="en-NP" sz="3200" dirty="0"/>
            </a:br>
            <a:endParaRPr lang="en-NP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F19DAB-C8C6-7567-EBB1-9DE1CA13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ystem&#10;&#10;AI-generated content may be incorrect.">
            <a:extLst>
              <a:ext uri="{FF2B5EF4-FFF2-40B4-BE49-F238E27FC236}">
                <a16:creationId xmlns:a16="http://schemas.microsoft.com/office/drawing/2014/main" id="{6357E0D6-1C74-95D1-D93E-4CB9D21B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27" r="2366" b="-2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D315EC-3D82-3363-ED49-BB155896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300">
                <a:solidFill>
                  <a:schemeClr val="bg1"/>
                </a:solidFill>
              </a:rPr>
              <a:t>OVERALL USE CASE DIAGRAMS</a:t>
            </a:r>
            <a:br>
              <a:rPr lang="en-NP" sz="3300">
                <a:solidFill>
                  <a:schemeClr val="bg1"/>
                </a:solidFill>
              </a:rPr>
            </a:br>
            <a:endParaRPr lang="en-NP" sz="330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59B5BF-4FAD-BFC3-877A-CADAA474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diagram of a system&#10;&#10;AI-generated content may be incorrect.">
            <a:extLst>
              <a:ext uri="{FF2B5EF4-FFF2-40B4-BE49-F238E27FC236}">
                <a16:creationId xmlns:a16="http://schemas.microsoft.com/office/drawing/2014/main" id="{62E4DE11-527B-8254-C782-36183987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69" r="5027" b="-1"/>
          <a:stretch/>
        </p:blipFill>
        <p:spPr>
          <a:xfrm>
            <a:off x="5616333" y="643467"/>
            <a:ext cx="55953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9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4D985-8A3E-927A-0793-F49F777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ERD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2405F1-F8C0-5528-06D1-E171FC51C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913AA7-DC28-69CB-915C-DC59A79A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662779"/>
            <a:ext cx="6269058" cy="55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7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697898-2FFD-BC8B-2C7A-693E1F25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EERD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883840-6C2B-2CB9-86BB-E0D364511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956361-DAF2-B7AE-F19B-9D16612B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662779"/>
            <a:ext cx="6269058" cy="55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01B4-9D9F-34C5-640F-0A62E279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Product Overview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6E49A-20E9-6E4E-E3DB-271C28F2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An AI-driven, real-time bidirectional ASL ↔ English translation platform that empowers Deaf/mute and hearing users to communicate seamlessly.</a:t>
            </a:r>
          </a:p>
          <a:p>
            <a:r>
              <a:rPr lang="en-US" b="1" i="0" u="none" strike="noStrike" dirty="0">
                <a:effectLst/>
              </a:rPr>
              <a:t>Core Technology:</a:t>
            </a:r>
            <a:r>
              <a:rPr lang="en-US" b="0" i="0" u="none" strike="noStrike" dirty="0">
                <a:effectLst/>
                <a:latin typeface="-webkit-standard"/>
              </a:rPr>
              <a:t> Leverages </a:t>
            </a:r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Hands for 21-point hand-landmark detection at 30+ FPS and an attention-augmented LSTM model for &gt;99% gesture recognition accuracy with sub-200 </a:t>
            </a:r>
            <a:r>
              <a:rPr lang="en-US" b="0" i="0" u="none" strike="noStrike" dirty="0" err="1">
                <a:effectLst/>
                <a:latin typeface="-webkit-standard"/>
              </a:rPr>
              <a:t>ms</a:t>
            </a:r>
            <a:r>
              <a:rPr lang="en-US" b="0" i="0" u="none" strike="noStrike" dirty="0">
                <a:effectLst/>
                <a:latin typeface="-webkit-standard"/>
              </a:rPr>
              <a:t> latency.</a:t>
            </a:r>
          </a:p>
          <a:p>
            <a:r>
              <a:rPr lang="en-US" b="1" i="0" u="none" strike="noStrike" dirty="0">
                <a:effectLst/>
              </a:rPr>
              <a:t>Full-Stack Solution:</a:t>
            </a:r>
            <a:r>
              <a:rPr lang="en-US" b="0" i="0" u="none" strike="noStrike" dirty="0">
                <a:effectLst/>
                <a:latin typeface="-webkit-standard"/>
              </a:rPr>
              <a:t> Built with a BOOTSTRAP frontend, Django REST backend, and optional Expo-based mobile app—delivering a responsive, user-friendly interface across devices.</a:t>
            </a:r>
          </a:p>
          <a:p>
            <a:r>
              <a:rPr lang="en-US" b="1" i="0" u="none" strike="noStrike" dirty="0">
                <a:effectLst/>
              </a:rPr>
              <a:t>Rich Feature Set:</a:t>
            </a:r>
            <a:r>
              <a:rPr lang="en-US" b="0" i="0" u="none" strike="noStrike" dirty="0">
                <a:effectLst/>
                <a:latin typeface="-webkit-standard"/>
              </a:rPr>
              <a:t> Includes live text-to-speech and speech-to-text integration, avatar-based or clip-concatenation ASL video output, and role-based access control with secure authentication.</a:t>
            </a:r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441777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FBCD1-09CE-EB58-DADA-8895B883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966046-CF31-B844-3A00-1BA682C8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924DC039-289F-2DEC-D229-1FBA8B19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1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8B903A-7D7B-6ADA-E8DD-6A80B7CB3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REGISTER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315BF6-0E01-2965-4A30-EAFB847E7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434682D0-4C60-3025-87B5-720EB40D8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84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D3B001-41CC-1D01-1A43-30EB0C91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PROFILE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3E2F6E-DBED-0684-DF8D-3EE4E930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rofile&#10;&#10;AI-generated content may be incorrect.">
            <a:extLst>
              <a:ext uri="{FF2B5EF4-FFF2-40B4-BE49-F238E27FC236}">
                <a16:creationId xmlns:a16="http://schemas.microsoft.com/office/drawing/2014/main" id="{41191701-1CC7-1D94-DB3B-9F730A2E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6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06F65-847B-9B8B-80A7-D6D3D781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PREDICTION DASHBOARD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1C7BA-D3C4-C244-1277-BB9487500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F693B0-9FB0-FEBE-0783-6C2FFC38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A57DCD-6E60-0F6C-5ABE-4ECEE337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ENGLISH TO ASL DASHBOARD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F328DE-D431-552E-07E3-331851AFB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hand&#10;&#10;AI-generated content may be incorrect.">
            <a:extLst>
              <a:ext uri="{FF2B5EF4-FFF2-40B4-BE49-F238E27FC236}">
                <a16:creationId xmlns:a16="http://schemas.microsoft.com/office/drawing/2014/main" id="{17A730B2-CC52-97AA-ABAD-3943D4B2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4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93A-A658-43D4-2D2F-8B1739C2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ACAA-6EE8-412E-F44D-8372FEEAA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b="0" i="0" u="none" strike="noStrike" dirty="0">
              <a:effectLst/>
              <a:latin typeface="-webkit-standard"/>
            </a:endParaRPr>
          </a:p>
          <a:p>
            <a:r>
              <a:rPr lang="en-US" b="0" i="0" u="none" strike="noStrike" dirty="0">
                <a:effectLst/>
                <a:latin typeface="-webkit-standard"/>
              </a:rPr>
              <a:t>Deaf and hard-of-hearing individuals and hearing users lack a seamless, real-time, bidirectional communication tool.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Existing solutions are predominantly one-way (e.g., speech-to-text captions) or rely on human interpreters, causing delays and high costs.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ASL gesture recognition into spoken or written English in live interactions remains unreliable and limited in availability.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There is no straightforward method to convert  typed or spoken English back into ASL video for Deaf users.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Educational, healthcare, and public-service settings suffer from accessibility gaps due to the absence of on-the-fly sign language support.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Current computer-vision and deep-learning pipelines are not yet optimized for sub-200 </a:t>
            </a:r>
            <a:r>
              <a:rPr lang="en-US" b="0" i="0" u="none" strike="noStrike" dirty="0" err="1">
                <a:effectLst/>
                <a:latin typeface="-webkit-standard"/>
              </a:rPr>
              <a:t>ms</a:t>
            </a:r>
            <a:r>
              <a:rPr lang="en-US" b="0" i="0" u="none" strike="noStrike" dirty="0">
                <a:effectLst/>
                <a:latin typeface="-webkit-standard"/>
              </a:rPr>
              <a:t> end-to-end latency on consumer-grade hardware.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A scalable, low-cost, and user-friendly platform is needed to bridge this communication divide in everyday and critical contexts.</a:t>
            </a:r>
          </a:p>
          <a:p>
            <a:pPr marL="0" indent="0">
              <a:buNone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82921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BF63E-9AD5-C993-4D90-D7007401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ASL VIDEO HISTORY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C4A466-272A-06DE-24DC-5D3B8B91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history&#10;&#10;AI-generated content may be incorrect.">
            <a:extLst>
              <a:ext uri="{FF2B5EF4-FFF2-40B4-BE49-F238E27FC236}">
                <a16:creationId xmlns:a16="http://schemas.microsoft.com/office/drawing/2014/main" id="{C0CFB5B2-4E20-2AE8-C9E7-E19D68BD1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5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CF1157-0317-20FC-A590-1259C3F4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MANAGE USERS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E03AD8-9AC6-0C22-FCD3-2F1B08E65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D64A65-DFC8-F7FD-9440-8C8FDEEF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A7562-1B56-5B1D-04C5-AC31BB21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en-NP" sz="3200" dirty="0">
                <a:solidFill>
                  <a:schemeClr val="bg1"/>
                </a:solidFill>
              </a:rPr>
              <a:t>PASSWORD RESET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D71B87-252E-F05A-DFE0-79EA68FB9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9A5C03-A55E-373C-54B5-79DE2B24A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39" y="1901732"/>
            <a:ext cx="6127287" cy="34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1AB2E8-F4B5-4080-5DC5-6B154E39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PREDICTION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961E7F-9BA9-FD51-1A35-B648D1EE4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F9724B-63B9-0B3F-0FBE-9C1DC1B8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98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B02BE1-9881-2E5A-A3B8-383ED2F1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SENTENCE GENERATION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E992A3-1328-24BE-2440-F85FEB83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A108E6-0806-09ED-8800-F240CD665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13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BDE0F-2D59-7AD3-0B2D-C65A6419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USER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E3CE2D-7805-7164-6469-71EA27B4D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80CE1C-946E-2DDD-7A1B-B688CF49C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1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7842E-A61E-D2B1-8A8F-43DF40626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USER PREDICTION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5983C9-398B-7407-DD8B-88D69D07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3FBFD8-3C35-F250-C274-58875AF3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24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D0D8C-839A-1D47-5F28-FC16E270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USER’S ASL VIDEO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5C9C78-1A9E-39B5-9B62-A925DFE8B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9C0E3E-B4BF-33D7-7FBA-A353C66C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6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B73DD-7831-D5C4-8E4A-37475D30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NP" sz="3600">
                <a:solidFill>
                  <a:schemeClr val="bg1"/>
                </a:solidFill>
              </a:rPr>
              <a:t>USER’S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C869A7-ACDB-B5EE-FDE6-9F9BD641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1E6A66-84F8-AACB-AC76-9825A7356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CA60B-6A84-67A1-B433-B95D370F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 fontScale="90000"/>
          </a:bodyPr>
          <a:lstStyle/>
          <a:p>
            <a:pPr algn="l"/>
            <a:r>
              <a:rPr lang="en-NP" sz="3600" dirty="0">
                <a:solidFill>
                  <a:schemeClr val="bg1"/>
                </a:solidFill>
              </a:rPr>
              <a:t>USER’S SENTENCE GENERATION 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EBE4E4-7439-1CBE-EFBF-2A7A7DC5E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A99058-6D88-0679-F990-2755B977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650155"/>
            <a:ext cx="6269058" cy="35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81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3BD7-2F63-16D6-25AF-13B3EAD2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NP" dirty="0"/>
              <a:t>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5707-5F04-84B3-7962-55F522A8B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0" indent="0">
              <a:buNone/>
            </a:pPr>
            <a:endParaRPr lang="en-N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employs computer vision and AI to create a real-time sign language translation system that converts hand gestures into English </a:t>
            </a:r>
            <a:r>
              <a:rPr lang="en-US" sz="2000" b="0" i="0" u="none" strike="noStrike" dirty="0">
                <a:effectLst/>
                <a:latin typeface="-webkit-standard"/>
              </a:rPr>
              <a:t>text speech and vice-versa, empowering deaf and mute individuals to communicate seamlessly.</a:t>
            </a:r>
            <a:endParaRPr lang="en-N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0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471A-7D51-AFBC-F48E-0FAEFB2A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Backend Overview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26369-6A41-4B44-B99D-B33FC976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Django REST Framework API: Hosts endpoints for </a:t>
            </a:r>
            <a:r>
              <a:rPr lang="en-US" b="0" i="0" u="none" strike="noStrike" dirty="0" err="1">
                <a:effectLst/>
                <a:latin typeface="-webkit-standard"/>
              </a:rPr>
              <a:t>ASL→English</a:t>
            </a:r>
            <a:r>
              <a:rPr lang="en-US" b="0" i="0" u="none" strike="noStrike" dirty="0">
                <a:effectLst/>
                <a:latin typeface="-webkit-standard"/>
              </a:rPr>
              <a:t> inference and </a:t>
            </a:r>
            <a:r>
              <a:rPr lang="en-US" b="0" i="0" u="none" strike="noStrike" dirty="0" err="1">
                <a:effectLst/>
                <a:latin typeface="-webkit-standard"/>
              </a:rPr>
              <a:t>English→ASL</a:t>
            </a:r>
            <a:r>
              <a:rPr lang="en-US" b="0" i="0" u="none" strike="noStrike" dirty="0">
                <a:effectLst/>
                <a:latin typeface="-webkit-standard"/>
              </a:rPr>
              <a:t> video synthesis, handling incoming landmark data and text requests.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Model Serving:</a:t>
            </a: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Loads the attention-augmented LSTM model (TensorFlow/</a:t>
            </a:r>
            <a:r>
              <a:rPr lang="en-US" b="0" i="0" u="none" strike="noStrike" dirty="0" err="1">
                <a:effectLst/>
                <a:latin typeface="-webkit-standard"/>
              </a:rPr>
              <a:t>Keras</a:t>
            </a:r>
            <a:r>
              <a:rPr lang="en-US" b="0" i="0" u="none" strike="noStrike" dirty="0">
                <a:effectLst/>
                <a:latin typeface="-webkit-standard"/>
              </a:rPr>
              <a:t>) at startup for low-latency, in-memory inference on gesture sequences.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MySQL Database:</a:t>
            </a:r>
            <a:r>
              <a:rPr lang="en-US" dirty="0">
                <a:latin typeface="-webkit-standard"/>
              </a:rPr>
              <a:t>: </a:t>
            </a:r>
            <a:r>
              <a:rPr lang="en-US" b="0" i="0" u="none" strike="noStrike" dirty="0">
                <a:effectLst/>
                <a:latin typeface="-webkit-standard"/>
              </a:rPr>
              <a:t>Uses Django ORM to manage user profiles, role-based permissions, translation transcripts, and immutable audit logs.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02609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9777-0598-F3A3-28DF-27D89062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Frontend Overview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F1CDB-B307-A820-F871-156D93A0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err="1"/>
              <a:t>React.js</a:t>
            </a:r>
            <a:r>
              <a:rPr lang="en-US" b="1" dirty="0"/>
              <a:t> Single-Page Application:</a:t>
            </a:r>
            <a:r>
              <a:rPr lang="en-US" dirty="0"/>
              <a:t> Provides a responsive UI with live camera feed, landmark-overlay canvas, and control buttons for starting/stopping translation.</a:t>
            </a:r>
          </a:p>
          <a:p>
            <a:r>
              <a:rPr lang="en-US" b="1" dirty="0" err="1"/>
              <a:t>MediaPipe</a:t>
            </a:r>
            <a:r>
              <a:rPr lang="en-US" b="1" dirty="0"/>
              <a:t> Hands Integration:</a:t>
            </a:r>
            <a:r>
              <a:rPr lang="en-US" dirty="0"/>
              <a:t> Runs in-browser via the </a:t>
            </a:r>
            <a:r>
              <a:rPr lang="en-US" dirty="0" err="1"/>
              <a:t>MediaPipe</a:t>
            </a:r>
            <a:r>
              <a:rPr lang="en-US" dirty="0"/>
              <a:t> JavaScript API to extract 21 hand landmarks at 30+ FPS, superimposed on the video preview.</a:t>
            </a:r>
          </a:p>
          <a:p>
            <a:r>
              <a:rPr lang="en-US" b="1" dirty="0"/>
              <a:t>Real-Time Transcript &amp; Video Display:</a:t>
            </a:r>
            <a:r>
              <a:rPr lang="en-US" dirty="0"/>
              <a:t> Shows recognized English text live below the video, offers text-to-speech playback, and renders </a:t>
            </a:r>
            <a:r>
              <a:rPr lang="en-US" dirty="0" err="1"/>
              <a:t>English→ASL</a:t>
            </a:r>
            <a:r>
              <a:rPr lang="en-US" dirty="0"/>
              <a:t> avatar or clip-based videos inline.</a:t>
            </a:r>
          </a:p>
          <a:p>
            <a:r>
              <a:rPr lang="en-US" b="1" dirty="0"/>
              <a:t>Web Speech API Support:</a:t>
            </a:r>
            <a:r>
              <a:rPr lang="en-US" dirty="0"/>
              <a:t> Enables optional speech-to-text input and synthesized speech output for full bidirectional communication.</a:t>
            </a:r>
          </a:p>
          <a:p>
            <a:r>
              <a:rPr lang="en-US" b="1" dirty="0"/>
              <a:t>Responsive &amp; Accessible Design:</a:t>
            </a:r>
            <a:r>
              <a:rPr lang="en-US" dirty="0"/>
              <a:t> Mobile-first layouts adapt to desktops, tablets, and phones, with ARIA labels, high-contrast themes, and clear user guidance for camera alignment.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897668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5DB5-6CE5-5A76-E54B-768E9355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Future Enhancements</a:t>
            </a: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F41B-AA6F-B3AE-D5EE-EC48A7081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End-to-End Transformer Translation:</a:t>
            </a:r>
            <a:r>
              <a:rPr lang="en-US" dirty="0"/>
              <a:t> Replace the LSTM pipeline with a transformer-based seq2seq model to handle full sentences and complex ASL grammar in one pass.</a:t>
            </a:r>
          </a:p>
          <a:p>
            <a:r>
              <a:rPr lang="en-US" b="1" dirty="0"/>
              <a:t>Multimodal Non-Manual Marker Support:</a:t>
            </a:r>
            <a:r>
              <a:rPr lang="en-US" dirty="0"/>
              <a:t> Integrate facial-expression and body-posture detection alongside hand landmarks to capture non-manual ASL cues for richer, more accurate translation.</a:t>
            </a:r>
          </a:p>
          <a:p>
            <a:r>
              <a:rPr lang="en-US" b="1" dirty="0"/>
              <a:t>Offline &amp; On-Device Inference:</a:t>
            </a:r>
            <a:r>
              <a:rPr lang="en-US" dirty="0"/>
              <a:t> Quantize and optimize models (e.g., TensorFlow Lite) for real-time translation on mobile phones and edge devices without requiring a network connection.</a:t>
            </a:r>
          </a:p>
          <a:p>
            <a:r>
              <a:rPr lang="en-US" b="1" dirty="0"/>
              <a:t>Multilingual Sign Language Expansion:</a:t>
            </a:r>
            <a:r>
              <a:rPr lang="en-US" dirty="0"/>
              <a:t> Leverage transfer learning to add support for other sign languages (e.g., BSL, ISL) and regional ASL dialects, making the platform globally inclusive.</a:t>
            </a:r>
          </a:p>
          <a:p>
            <a:r>
              <a:rPr lang="en-US" b="1" dirty="0"/>
              <a:t>High-Fidelity Avatar Animation:</a:t>
            </a:r>
            <a:r>
              <a:rPr lang="en-US" dirty="0"/>
              <a:t> Advance the ASL video output with 3D avatars that smoothly animate both manual signs and facial/body expressions, ensuring natural, continuous signing.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75463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0ACA-4EA7-FB71-E98D-4D1A55049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778" y="2947181"/>
            <a:ext cx="8820443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>
                <a:solidFill>
                  <a:srgbClr val="FFFFFF"/>
                </a:solidFill>
                <a:effectLst/>
                <a:latin typeface="Helvetica" pitchFamily="2" charset="0"/>
              </a:rPr>
              <a:t>Thank You</a:t>
            </a:r>
            <a:b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</a:br>
            <a:endParaRPr lang="en-N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58B9-ECE0-FE56-D2A3-63E44B8AB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1" y="3910819"/>
            <a:ext cx="3671667" cy="479066"/>
          </a:xfrm>
        </p:spPr>
        <p:txBody>
          <a:bodyPr/>
          <a:lstStyle/>
          <a:p>
            <a:r>
              <a:rPr lang="en-NP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769988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5CEC-BF47-0EE2-B515-19692195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 </a:t>
            </a:r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4F55-B539-8C6A-9172-D90DB3009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Real-Time Bidirectional Translation</a:t>
            </a:r>
          </a:p>
          <a:p>
            <a:pPr lvl="1">
              <a:buFont typeface="Wingdings" pitchFamily="2" charset="2"/>
              <a:buChar char="Ø"/>
            </a:pPr>
            <a:r>
              <a:rPr lang="en-NP" dirty="0"/>
              <a:t> </a:t>
            </a:r>
            <a:r>
              <a:rPr lang="en-US" b="1" i="0" u="none" strike="noStrike" dirty="0">
                <a:effectLst/>
              </a:rPr>
              <a:t>ASL → English</a:t>
            </a:r>
            <a:r>
              <a:rPr lang="en-US" b="0" i="0" u="none" strike="noStrike" dirty="0">
                <a:effectLst/>
                <a:latin typeface="-webkit-standard"/>
              </a:rPr>
              <a:t>: Live hand-gesture capture and conversion into written text and synthesized speech</a:t>
            </a:r>
          </a:p>
          <a:p>
            <a:pPr lvl="1">
              <a:buFont typeface="Wingdings" pitchFamily="2" charset="2"/>
              <a:buChar char="Ø"/>
            </a:pPr>
            <a:r>
              <a:rPr lang="en-US" b="1" i="0" u="none" strike="noStrike" dirty="0">
                <a:effectLst/>
              </a:rPr>
              <a:t> English → ASL</a:t>
            </a:r>
            <a:r>
              <a:rPr lang="en-US" b="0" i="0" u="none" strike="noStrike" dirty="0">
                <a:effectLst/>
                <a:latin typeface="-webkit-standard"/>
              </a:rPr>
              <a:t>: Typed or spoken English transformed into ASL video sequences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Robust Hand-Landmark Extraction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Uses </a:t>
            </a:r>
            <a:r>
              <a:rPr lang="en-US" b="0" i="0" u="none" strike="noStrike" dirty="0" err="1">
                <a:effectLst/>
                <a:latin typeface="-webkit-standard"/>
              </a:rPr>
              <a:t>MediaPipe</a:t>
            </a:r>
            <a:r>
              <a:rPr lang="en-US" b="0" i="0" u="none" strike="noStrike" dirty="0">
                <a:effectLst/>
                <a:latin typeface="-webkit-standard"/>
              </a:rPr>
              <a:t> Hands for 21-point landmark detection at 30+ FPS</a:t>
            </a:r>
          </a:p>
          <a:p>
            <a:pPr lvl="1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-webkit-standard"/>
              </a:rPr>
              <a:t>Handles occlusions, varied lighting, and complex backgrounds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Attention-Augmented LSTM Model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Processes temporal sequences of landmarks to recognize dynamic ASL gestures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 </a:t>
            </a:r>
            <a:r>
              <a:rPr lang="en-US" b="0" i="0" u="none" strike="noStrike" dirty="0">
                <a:effectLst/>
                <a:latin typeface="-webkit-standard"/>
              </a:rPr>
              <a:t>Achieves &gt;99% classification accuracy with sub-200 </a:t>
            </a:r>
            <a:r>
              <a:rPr lang="en-US" b="0" i="0" u="none" strike="noStrike" dirty="0" err="1">
                <a:effectLst/>
                <a:latin typeface="-webkit-standard"/>
              </a:rPr>
              <a:t>ms</a:t>
            </a:r>
            <a:r>
              <a:rPr lang="en-US" b="0" i="0" u="none" strike="noStrike" dirty="0">
                <a:effectLst/>
                <a:latin typeface="-webkit-standard"/>
              </a:rPr>
              <a:t> latency</a:t>
            </a:r>
          </a:p>
        </p:txBody>
      </p:sp>
    </p:spTree>
    <p:extLst>
      <p:ext uri="{BB962C8B-B14F-4D97-AF65-F5344CB8AC3E}">
        <p14:creationId xmlns:p14="http://schemas.microsoft.com/office/powerpoint/2010/main" val="1362598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1D70-0C38-E4B1-C2FA-1973AEB6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NP" dirty="0"/>
              <a:t>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4F593-722A-1956-386A-AFF0D84D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Natural Language Processing Integration</a:t>
            </a:r>
          </a:p>
          <a:p>
            <a:pPr lvl="1">
              <a:buFont typeface="Wingdings" pitchFamily="2" charset="2"/>
              <a:buChar char="Ø"/>
            </a:pPr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Cleans and structures English input via a language API (e.g., Gemini)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Ensures grammatical coherence before ASL synthesis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Avatar-Based &amp; Clip-Concatenation Video Output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Generates smooth ASL animations using an avatar or stitched gesture clips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Exports MP4 files for offline viewing or embedding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Web &amp; Mobile-Friendly Interface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Responsive  frontend with live camera feed, controls, and transcript display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 Text-to-Speech &amp; Speech-to-Text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Leverages Web Speech API for spoken English output and voice input support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090972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C154-7CBC-B196-D5EB-3D2A203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7A65-D4D2-EA2F-8E0A-72A961DD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Role-Based Access &amp; Security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User roles (e.g., Presenter, Interpreter, Admin) with fine-grained permissions</a:t>
            </a:r>
          </a:p>
          <a:p>
            <a:r>
              <a:rPr lang="en-US" b="0" i="0" u="none" strike="noStrike" dirty="0">
                <a:effectLst/>
                <a:latin typeface="-webkit-standard"/>
              </a:rPr>
              <a:t> Audit Logging &amp; Analytics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Timestamped logs of all translation sessions for compliance and quality review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Dashboard for usage statistics, error analysis, and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28448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C71B-9DAF-AAB2-74CC-7614C66B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P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E2EE-E491-62AC-130A-5D97E4972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P" dirty="0"/>
              <a:t> </a:t>
            </a:r>
            <a:r>
              <a:rPr lang="en-US" b="0" i="0" u="none" strike="noStrike" dirty="0">
                <a:effectLst/>
                <a:latin typeface="-webkit-standard"/>
              </a:rPr>
              <a:t>Deaf and Hard-of-Hearing Individuals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Speech-Impaired or Mute Users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Family Members &amp; Caregivers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ASL Interpreters &amp; Translators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Educators &amp; Students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Healthcare Professionals</a:t>
            </a:r>
          </a:p>
          <a:p>
            <a:r>
              <a:rPr lang="en-US" dirty="0">
                <a:latin typeface="-webkit-standard"/>
              </a:rPr>
              <a:t> </a:t>
            </a:r>
            <a:r>
              <a:rPr lang="en-US" b="0" i="0" u="none" strike="noStrike" dirty="0">
                <a:effectLst/>
                <a:latin typeface="-webkit-standard"/>
              </a:rPr>
              <a:t>Public Service Employees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214897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388</TotalTime>
  <Words>2643</Words>
  <Application>Microsoft Macintosh PowerPoint</Application>
  <PresentationFormat>Widescreen</PresentationFormat>
  <Paragraphs>207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-webkit-standard</vt:lpstr>
      <vt:lpstr>Arial</vt:lpstr>
      <vt:lpstr>Century Gothic</vt:lpstr>
      <vt:lpstr>Helvetica</vt:lpstr>
      <vt:lpstr>Times New Roman</vt:lpstr>
      <vt:lpstr>Wingdings</vt:lpstr>
      <vt:lpstr>Vapor Trail</vt:lpstr>
      <vt:lpstr>Breaking the Slience: AI and Computer Vision Driven Sign Language Translation System </vt:lpstr>
      <vt:lpstr>Executive SUMMARY</vt:lpstr>
      <vt:lpstr>Problem Statement </vt:lpstr>
      <vt:lpstr>Problem Statements</vt:lpstr>
      <vt:lpstr>Project scope</vt:lpstr>
      <vt:lpstr>Key Features </vt:lpstr>
      <vt:lpstr>Key features</vt:lpstr>
      <vt:lpstr>KEY FEATURES</vt:lpstr>
      <vt:lpstr>TARGET USERS</vt:lpstr>
      <vt:lpstr>Limitations </vt:lpstr>
      <vt:lpstr>Security</vt:lpstr>
      <vt:lpstr>WHAT IS AMERICAN SIGN LANGUAGE(ASL)?</vt:lpstr>
      <vt:lpstr>Machine Learning Fundamentals</vt:lpstr>
      <vt:lpstr>Computer Vision Fundamentals</vt:lpstr>
      <vt:lpstr>MediaPipe Hands</vt:lpstr>
      <vt:lpstr>Long Short-Term Memory (LSTM)</vt:lpstr>
      <vt:lpstr>Why Use LSTM in This Project</vt:lpstr>
      <vt:lpstr>Why Use MediaPipe Hands in This Project</vt:lpstr>
      <vt:lpstr>What Is Agile Methodology?</vt:lpstr>
      <vt:lpstr>In This Project, Agile Enabled Us To:</vt:lpstr>
      <vt:lpstr>Tools Used During Project Development</vt:lpstr>
      <vt:lpstr>Tools Used During Project Development</vt:lpstr>
      <vt:lpstr>Research Methodology</vt:lpstr>
      <vt:lpstr>Challenges Faced During Research</vt:lpstr>
      <vt:lpstr>Challenges Faced During Research</vt:lpstr>
      <vt:lpstr>MODEL TRAINING WORKFLOW</vt:lpstr>
      <vt:lpstr>English to asl workflow</vt:lpstr>
      <vt:lpstr>ASL TO ENGLISH WORKFLOW</vt:lpstr>
      <vt:lpstr>ADMIN USE CASE DIAGRAM </vt:lpstr>
      <vt:lpstr>USER USE CASE DIAGRAM </vt:lpstr>
      <vt:lpstr>OVERALL USE CASE DIAGRAMS </vt:lpstr>
      <vt:lpstr>ERD</vt:lpstr>
      <vt:lpstr>EERD</vt:lpstr>
      <vt:lpstr>Product Overview</vt:lpstr>
      <vt:lpstr>LOGIN</vt:lpstr>
      <vt:lpstr>REGISTER</vt:lpstr>
      <vt:lpstr>PROFILE</vt:lpstr>
      <vt:lpstr>PREDICTION DASHBOARD</vt:lpstr>
      <vt:lpstr>ENGLISH TO ASL DASHBOARD</vt:lpstr>
      <vt:lpstr>ASL VIDEO HISTORY</vt:lpstr>
      <vt:lpstr>MANAGE USERS</vt:lpstr>
      <vt:lpstr>PASSWORD RESET</vt:lpstr>
      <vt:lpstr>PREDICTION HISTORY</vt:lpstr>
      <vt:lpstr>SENTENCE GENERATION HISTORY</vt:lpstr>
      <vt:lpstr>USER HISTORY</vt:lpstr>
      <vt:lpstr>USER PREDICTION HISTORY</vt:lpstr>
      <vt:lpstr>USER’S ASL VIDEO HISTORY</vt:lpstr>
      <vt:lpstr>USER’S HISTORY</vt:lpstr>
      <vt:lpstr>USER’S SENTENCE GENERATION HISTORY</vt:lpstr>
      <vt:lpstr>Backend Overview</vt:lpstr>
      <vt:lpstr>Frontend Overview</vt:lpstr>
      <vt:lpstr>Future Enhancements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Sameer Basnet</dc:creator>
  <cp:lastModifiedBy>Sameer Basnet</cp:lastModifiedBy>
  <cp:revision>12</cp:revision>
  <dcterms:created xsi:type="dcterms:W3CDTF">2025-05-10T05:11:47Z</dcterms:created>
  <dcterms:modified xsi:type="dcterms:W3CDTF">2025-05-10T11:44:19Z</dcterms:modified>
</cp:coreProperties>
</file>